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8" r:id="rId11"/>
    <p:sldId id="269" r:id="rId12"/>
    <p:sldId id="264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65" r:id="rId22"/>
    <p:sldId id="266" r:id="rId23"/>
  </p:sldIdLst>
  <p:sldSz cx="12192000" cy="6858000"/>
  <p:notesSz cx="6858000" cy="9144000"/>
  <p:embeddedFontLst>
    <p:embeddedFont>
      <p:font typeface="Roboto" panose="020B0604020202020204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77219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83997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15197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38577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11592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003824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718941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394183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96079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87761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25542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Swagger 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Springdoc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520" y="1197972"/>
            <a:ext cx="9907210" cy="519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53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Симулятор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аутентификаци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я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по </a:t>
            </a:r>
            <a:r>
              <a:rPr lang="ru-RU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куке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956930"/>
            <a:ext cx="10326300" cy="469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573" y="1748380"/>
            <a:ext cx="9078592" cy="41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894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5" y="348786"/>
            <a:ext cx="11149949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Симулятор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структура дерева объектов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50" y="1556637"/>
            <a:ext cx="10507541" cy="478221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Симулятор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получение данных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61546" y="1956930"/>
            <a:ext cx="11992707" cy="469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018" y="1747174"/>
            <a:ext cx="9528936" cy="421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621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Сервис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структура базы данных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61546" y="1956930"/>
            <a:ext cx="11992707" cy="469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2974" y="1508818"/>
            <a:ext cx="4589850" cy="514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10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Сервис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архитектура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61546" y="1956930"/>
            <a:ext cx="11992707" cy="469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4760" y="1592556"/>
            <a:ext cx="9326277" cy="453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487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1176326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Сервис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запуск запросов по расписанию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61546" y="1956930"/>
            <a:ext cx="11992707" cy="469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1712" y="1447164"/>
            <a:ext cx="9272447" cy="506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221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1176326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Сервис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pring integration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         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многопоточный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flow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61546" y="1956930"/>
            <a:ext cx="11992707" cy="469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687" y="2540978"/>
            <a:ext cx="10596625" cy="273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07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1176326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Сервис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Hystrix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circuit breaker</a:t>
            </a:r>
            <a:endParaRPr lang="en-US" sz="4500" b="1" dirty="0" smtClean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61546" y="1956930"/>
            <a:ext cx="11992707" cy="469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1002" y="1839554"/>
            <a:ext cx="9861659" cy="398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790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28458" y="348786"/>
            <a:ext cx="11176326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Сервис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Feign interceptor </a:t>
            </a:r>
            <a:endParaRPr lang="ru-RU" sz="4500" b="1" dirty="0" smtClean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4500"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       для установки </a:t>
            </a:r>
            <a:r>
              <a:rPr lang="ru-RU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куки</a:t>
            </a:r>
            <a:endParaRPr lang="en-US" sz="4500" b="1" dirty="0" smtClean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61546" y="1956930"/>
            <a:ext cx="11992707" cy="469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206" y="2338517"/>
            <a:ext cx="10222232" cy="256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08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1176326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Сервис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Spring 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OpenAPI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пример             </a:t>
            </a:r>
          </a:p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         использования</a:t>
            </a:r>
            <a:endParaRPr lang="en-US" sz="4500" b="1" dirty="0" smtClean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61546" y="1956930"/>
            <a:ext cx="11992707" cy="469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632" y="2456581"/>
            <a:ext cx="9820031" cy="252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98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31;p25"/>
          <p:cNvSpPr/>
          <p:nvPr/>
        </p:nvSpPr>
        <p:spPr>
          <a:xfrm>
            <a:off x="2257608" y="146864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2400" dirty="0" smtClean="0"/>
              <a:t>Перейти с</a:t>
            </a:r>
            <a:r>
              <a:rPr lang="en-US" sz="2400" dirty="0" smtClean="0"/>
              <a:t> </a:t>
            </a:r>
            <a:r>
              <a:rPr lang="en-US" sz="2400" dirty="0" err="1" smtClean="0"/>
              <a:t>Hystrix</a:t>
            </a:r>
            <a:r>
              <a:rPr lang="en-US" sz="2400" dirty="0" smtClean="0"/>
              <a:t> </a:t>
            </a:r>
            <a:r>
              <a:rPr lang="ru-RU" sz="2400" dirty="0" smtClean="0"/>
              <a:t>на </a:t>
            </a:r>
            <a:r>
              <a:rPr lang="en-US" sz="2400" dirty="0"/>
              <a:t>Resilience4j</a:t>
            </a: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232;p25"/>
          <p:cNvSpPr txBox="1"/>
          <p:nvPr/>
        </p:nvSpPr>
        <p:spPr>
          <a:xfrm>
            <a:off x="2499468" y="1617765"/>
            <a:ext cx="126657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" name="Google Shape;231;p25"/>
          <p:cNvSpPr/>
          <p:nvPr/>
        </p:nvSpPr>
        <p:spPr>
          <a:xfrm>
            <a:off x="2257608" y="2960938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2400" dirty="0" smtClean="0"/>
              <a:t>Перейти с</a:t>
            </a:r>
            <a:r>
              <a:rPr lang="en-US" sz="2400" dirty="0" smtClean="0"/>
              <a:t> Spring integration </a:t>
            </a:r>
            <a:r>
              <a:rPr lang="ru-RU" sz="2400" dirty="0" smtClean="0"/>
              <a:t>на </a:t>
            </a:r>
            <a:r>
              <a:rPr lang="en-US" sz="2400" dirty="0" err="1" smtClean="0"/>
              <a:t>Camunda</a:t>
            </a: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232;p25"/>
          <p:cNvSpPr txBox="1"/>
          <p:nvPr/>
        </p:nvSpPr>
        <p:spPr>
          <a:xfrm>
            <a:off x="2499468" y="3110063"/>
            <a:ext cx="126657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Google Shape;231;p25"/>
          <p:cNvSpPr/>
          <p:nvPr/>
        </p:nvSpPr>
        <p:spPr>
          <a:xfrm>
            <a:off x="2257608" y="4510493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2400" dirty="0" smtClean="0"/>
              <a:t>Перевести работу </a:t>
            </a:r>
            <a:r>
              <a:rPr lang="ru-RU" sz="2400" dirty="0"/>
              <a:t>с историческими </a:t>
            </a:r>
            <a:endParaRPr lang="ru-RU" sz="2400" dirty="0" smtClean="0"/>
          </a:p>
          <a:p>
            <a:pPr lvl="0" algn="ctr"/>
            <a:r>
              <a:rPr lang="ru-RU" sz="2400" dirty="0"/>
              <a:t>д</a:t>
            </a:r>
            <a:r>
              <a:rPr lang="ru-RU" sz="2400" dirty="0" smtClean="0"/>
              <a:t>анными на </a:t>
            </a:r>
            <a:r>
              <a:rPr lang="en-US" sz="2400" dirty="0" smtClean="0"/>
              <a:t>N</a:t>
            </a:r>
            <a:r>
              <a:rPr lang="en-US" sz="2400" dirty="0"/>
              <a:t>o</a:t>
            </a:r>
            <a:r>
              <a:rPr lang="en-US" sz="2400" dirty="0" smtClean="0"/>
              <a:t>SQL</a:t>
            </a:r>
            <a:r>
              <a:rPr lang="ru-RU" sz="2400" dirty="0" smtClean="0"/>
              <a:t> базу данных</a:t>
            </a: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232;p25"/>
          <p:cNvSpPr txBox="1"/>
          <p:nvPr/>
        </p:nvSpPr>
        <p:spPr>
          <a:xfrm>
            <a:off x="2499468" y="4659618"/>
            <a:ext cx="126657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12122" y="6327729"/>
            <a:ext cx="6696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Проект и </a:t>
            </a:r>
            <a:r>
              <a:rPr lang="ru-RU" dirty="0" err="1" smtClean="0"/>
              <a:t>домашки</a:t>
            </a:r>
            <a:r>
              <a:rPr lang="en-US" dirty="0"/>
              <a:t>: https://github.com/vadik7777/2021-08-otus-spring-Konovalov/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dirty="0"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Коновалов Вадим </a:t>
            </a: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Анфисович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ИскраУралТел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v.konovalov@iskrauraltel.ru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3" r="4273"/>
          <a:stretch>
            <a:fillRect/>
          </a:stretch>
        </p:blipFill>
        <p:spPr>
          <a:xfrm>
            <a:off x="3508130" y="5161085"/>
            <a:ext cx="1292470" cy="1305133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 smtClean="0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b="0" dirty="0"/>
              <a:t>Сервис интеграции системы городского управления с навигационной информационной системой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3" r="4273"/>
          <a:stretch>
            <a:fillRect/>
          </a:stretch>
        </p:blipFill>
        <p:spPr>
          <a:xfrm>
            <a:off x="3508130" y="5161085"/>
            <a:ext cx="1292470" cy="1305133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Коновалов Вадим </a:t>
            </a: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Анфисович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ru-RU" b="1" dirty="0"/>
              <a:t>Инженер</a:t>
            </a:r>
            <a:r>
              <a:rPr lang="ru-RU" dirty="0"/>
              <a:t>-</a:t>
            </a:r>
            <a:r>
              <a:rPr lang="ru-RU" b="1" dirty="0"/>
              <a:t>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ИскраУралТел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631196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v.konovalov@iskruraltel.ru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технологии</a:t>
              </a:r>
              <a:endParaRPr sz="28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получилось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/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архитектура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25016" y="2278426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/>
              <a:t>Разработать сервисы для получения, обработки и хранения</a:t>
            </a:r>
          </a:p>
          <a:p>
            <a:pPr lvl="0" algn="ctr"/>
            <a:r>
              <a:rPr lang="ru-RU" sz="1600" dirty="0" smtClean="0"/>
              <a:t> информации получаемых от </a:t>
            </a:r>
          </a:p>
          <a:p>
            <a:pPr lvl="0" algn="ctr"/>
            <a:r>
              <a:rPr lang="ru-RU" sz="1600" dirty="0" smtClean="0"/>
              <a:t>навигационной </a:t>
            </a:r>
            <a:r>
              <a:rPr lang="ru-RU" sz="1600" dirty="0"/>
              <a:t>информационной </a:t>
            </a:r>
            <a:r>
              <a:rPr lang="ru-RU" sz="1600" dirty="0" smtClean="0"/>
              <a:t>системы (НИС)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2427551"/>
            <a:ext cx="126657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25016" y="423045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/>
              <a:t>Разработать </a:t>
            </a:r>
            <a:r>
              <a:rPr lang="en-US" sz="1600" dirty="0" smtClean="0"/>
              <a:t>API</a:t>
            </a:r>
            <a:r>
              <a:rPr lang="ru-RU" sz="1600" dirty="0" smtClean="0"/>
              <a:t> для интеграции </a:t>
            </a:r>
          </a:p>
          <a:p>
            <a:pPr lvl="0" algn="ctr"/>
            <a:r>
              <a:rPr lang="ru-RU" sz="1600" dirty="0" smtClean="0"/>
              <a:t>с системой </a:t>
            </a:r>
            <a:r>
              <a:rPr lang="ru-RU" sz="1600" dirty="0"/>
              <a:t>городского </a:t>
            </a:r>
            <a:r>
              <a:rPr lang="ru-RU" sz="1600" dirty="0" smtClean="0"/>
              <a:t>управления (СГУ) 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51088" y="4385563"/>
            <a:ext cx="126657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мысль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слайде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картинок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цифр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для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опроса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1204005" y="1505901"/>
            <a:ext cx="4215231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/>
              <a:t>Создание заготовки </a:t>
            </a:r>
            <a:r>
              <a:rPr lang="ru-RU" sz="1600" dirty="0" smtClean="0"/>
              <a:t>проекта</a:t>
            </a:r>
          </a:p>
          <a:p>
            <a:pPr lvl="0" algn="ctr"/>
            <a:r>
              <a:rPr lang="ru-RU" sz="1600" dirty="0" smtClean="0"/>
              <a:t> </a:t>
            </a:r>
            <a:r>
              <a:rPr lang="ru-RU" sz="1600" dirty="0"/>
              <a:t>с зависимостями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1410413" y="144031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1204005" y="2479252"/>
            <a:ext cx="4215231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/>
              <a:t>Разработка сервиса </a:t>
            </a:r>
          </a:p>
          <a:p>
            <a:pPr lvl="0" algn="ctr"/>
            <a:r>
              <a:rPr lang="ru-RU" sz="1600" dirty="0"/>
              <a:t>аутентификации с НИС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1204005" y="3452603"/>
            <a:ext cx="4215231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/>
              <a:t>Разработка </a:t>
            </a:r>
            <a:endParaRPr lang="ru-RU" sz="1600" dirty="0" smtClean="0"/>
          </a:p>
          <a:p>
            <a:pPr lvl="0" algn="ctr"/>
            <a:r>
              <a:rPr lang="ru-RU" sz="1600" dirty="0" smtClean="0"/>
              <a:t>доменной модели и </a:t>
            </a:r>
            <a:r>
              <a:rPr lang="ru-RU" sz="1600" dirty="0"/>
              <a:t>DTO</a:t>
            </a:r>
            <a:endParaRPr lang="ru-RU" sz="18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1204005" y="4425954"/>
            <a:ext cx="4215231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/>
              <a:t>Разработка </a:t>
            </a:r>
            <a:r>
              <a:rPr lang="ru-RU" sz="1600" dirty="0" smtClean="0"/>
              <a:t>сервисов</a:t>
            </a:r>
          </a:p>
          <a:p>
            <a:pPr lvl="0" algn="ctr"/>
            <a:r>
              <a:rPr lang="ru-RU" sz="1600" dirty="0" smtClean="0"/>
              <a:t> </a:t>
            </a:r>
            <a:r>
              <a:rPr lang="ru-RU" sz="1600" dirty="0"/>
              <a:t>для </a:t>
            </a:r>
            <a:r>
              <a:rPr lang="ru-RU" sz="1600" dirty="0" smtClean="0"/>
              <a:t>работы с </a:t>
            </a:r>
            <a:r>
              <a:rPr lang="ru-RU" sz="1600" dirty="0"/>
              <a:t>репозиториями</a:t>
            </a:r>
            <a:endParaRPr lang="ru-RU" sz="18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1204005" y="5399304"/>
            <a:ext cx="4215231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/>
              <a:t>Разработка эмулятора </a:t>
            </a:r>
            <a:r>
              <a:rPr lang="ru-RU" sz="1600" dirty="0"/>
              <a:t>НИС</a:t>
            </a:r>
            <a:endParaRPr lang="ru-RU" sz="18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1410413" y="241635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1410413" y="337243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1410413" y="435285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1410413" y="531288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7;p26"/>
          <p:cNvSpPr/>
          <p:nvPr/>
        </p:nvSpPr>
        <p:spPr>
          <a:xfrm>
            <a:off x="6499073" y="1571487"/>
            <a:ext cx="4215231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/>
              <a:t>Разработка конвертера </a:t>
            </a:r>
            <a:endParaRPr lang="ru-RU" sz="1600" dirty="0" smtClean="0"/>
          </a:p>
          <a:p>
            <a:pPr lvl="0" algn="ctr"/>
            <a:r>
              <a:rPr lang="ru-RU" sz="1600" dirty="0" smtClean="0"/>
              <a:t>данных полученных </a:t>
            </a:r>
            <a:r>
              <a:rPr lang="ru-RU" sz="1600" dirty="0"/>
              <a:t>от НИС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Google Shape;248;p26"/>
          <p:cNvSpPr txBox="1"/>
          <p:nvPr/>
        </p:nvSpPr>
        <p:spPr>
          <a:xfrm>
            <a:off x="6705481" y="150590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6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" name="Google Shape;251;p26"/>
          <p:cNvSpPr/>
          <p:nvPr/>
        </p:nvSpPr>
        <p:spPr>
          <a:xfrm>
            <a:off x="6471869" y="2534725"/>
            <a:ext cx="4215231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/>
              <a:t>Разработка </a:t>
            </a:r>
            <a:r>
              <a:rPr lang="ru-RU" sz="1600" dirty="0" smtClean="0"/>
              <a:t>сервиса</a:t>
            </a:r>
          </a:p>
          <a:p>
            <a:pPr lvl="0" algn="ctr"/>
            <a:r>
              <a:rPr lang="ru-RU" sz="1600" dirty="0" smtClean="0"/>
              <a:t> </a:t>
            </a:r>
            <a:r>
              <a:rPr lang="ru-RU" sz="1600" dirty="0"/>
              <a:t>получения </a:t>
            </a:r>
            <a:r>
              <a:rPr lang="ru-RU" sz="1600" dirty="0" smtClean="0"/>
              <a:t>данных от НИС </a:t>
            </a:r>
          </a:p>
          <a:p>
            <a:pPr lvl="0" algn="ctr"/>
            <a:r>
              <a:rPr lang="ru-RU" sz="1600" dirty="0" smtClean="0"/>
              <a:t>с </a:t>
            </a:r>
            <a:r>
              <a:rPr lang="ru-RU" sz="1600" dirty="0"/>
              <a:t>заданным периодом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" name="Google Shape;252;p26"/>
          <p:cNvSpPr/>
          <p:nvPr/>
        </p:nvSpPr>
        <p:spPr>
          <a:xfrm>
            <a:off x="6471869" y="3508076"/>
            <a:ext cx="4215231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/>
              <a:t>Разработка </a:t>
            </a:r>
            <a:r>
              <a:rPr lang="ru-RU" sz="1600" dirty="0" smtClean="0"/>
              <a:t>контроллеров</a:t>
            </a:r>
          </a:p>
          <a:p>
            <a:pPr lvl="0" algn="ctr"/>
            <a:r>
              <a:rPr lang="ru-RU" sz="1600" dirty="0" smtClean="0"/>
              <a:t> </a:t>
            </a:r>
            <a:r>
              <a:rPr lang="ru-RU" sz="1600" dirty="0"/>
              <a:t>для </a:t>
            </a:r>
            <a:r>
              <a:rPr lang="ru-RU" sz="1600" dirty="0" smtClean="0"/>
              <a:t>интеграции с СГУ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Google Shape;253;p26"/>
          <p:cNvSpPr/>
          <p:nvPr/>
        </p:nvSpPr>
        <p:spPr>
          <a:xfrm>
            <a:off x="6471869" y="4481426"/>
            <a:ext cx="4215231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/>
              <a:t>Добавить </a:t>
            </a:r>
            <a:r>
              <a:rPr lang="ru-RU" sz="1600" dirty="0" smtClean="0"/>
              <a:t>систему управления</a:t>
            </a:r>
          </a:p>
          <a:p>
            <a:pPr lvl="0" algn="ctr"/>
            <a:r>
              <a:rPr lang="ru-RU" sz="1600" dirty="0" smtClean="0"/>
              <a:t> версиям базы </a:t>
            </a:r>
            <a:r>
              <a:rPr lang="ru-RU" sz="1600" dirty="0"/>
              <a:t>данных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" name="Google Shape;254;p26"/>
          <p:cNvSpPr txBox="1"/>
          <p:nvPr/>
        </p:nvSpPr>
        <p:spPr>
          <a:xfrm>
            <a:off x="6705481" y="248194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" name="Google Shape;256;p26"/>
          <p:cNvSpPr txBox="1"/>
          <p:nvPr/>
        </p:nvSpPr>
        <p:spPr>
          <a:xfrm>
            <a:off x="6678277" y="245455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7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" name="Google Shape;258;p26"/>
          <p:cNvSpPr txBox="1"/>
          <p:nvPr/>
        </p:nvSpPr>
        <p:spPr>
          <a:xfrm>
            <a:off x="6678277" y="343497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8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" name="Google Shape;260;p26"/>
          <p:cNvSpPr txBox="1"/>
          <p:nvPr/>
        </p:nvSpPr>
        <p:spPr>
          <a:xfrm>
            <a:off x="6678277" y="439500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9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технологии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-RU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ф</a:t>
            </a:r>
            <a:r>
              <a:rPr lang="ru-RU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реймворки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и основные библиотеки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фигурой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маркером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инфы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мысль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слайде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картинок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цифр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для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опроса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7;p26"/>
          <p:cNvSpPr/>
          <p:nvPr/>
        </p:nvSpPr>
        <p:spPr>
          <a:xfrm>
            <a:off x="734166" y="1505901"/>
            <a:ext cx="3174564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err="1"/>
              <a:t>OpenJDK</a:t>
            </a:r>
            <a:r>
              <a:rPr lang="en-US" sz="1600" dirty="0"/>
              <a:t> 11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Google Shape;248;p26"/>
          <p:cNvSpPr txBox="1"/>
          <p:nvPr/>
        </p:nvSpPr>
        <p:spPr>
          <a:xfrm>
            <a:off x="940573" y="144031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" name="Google Shape;250;p26"/>
          <p:cNvSpPr/>
          <p:nvPr/>
        </p:nvSpPr>
        <p:spPr>
          <a:xfrm>
            <a:off x="734165" y="2479252"/>
            <a:ext cx="317456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/>
              <a:t>Spring Boot 2.6.3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Google Shape;251;p26"/>
          <p:cNvSpPr/>
          <p:nvPr/>
        </p:nvSpPr>
        <p:spPr>
          <a:xfrm>
            <a:off x="734165" y="3452603"/>
            <a:ext cx="317456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/>
              <a:t>Spring Actuator</a:t>
            </a:r>
            <a:endParaRPr lang="ru-RU" sz="18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" name="Google Shape;252;p26"/>
          <p:cNvSpPr/>
          <p:nvPr/>
        </p:nvSpPr>
        <p:spPr>
          <a:xfrm>
            <a:off x="734165" y="4425954"/>
            <a:ext cx="317456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/>
              <a:t>Spring Data JPA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Google Shape;253;p26"/>
          <p:cNvSpPr/>
          <p:nvPr/>
        </p:nvSpPr>
        <p:spPr>
          <a:xfrm>
            <a:off x="734165" y="5399304"/>
            <a:ext cx="317456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/>
              <a:t>Spring MVC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" name="Google Shape;254;p26"/>
          <p:cNvSpPr txBox="1"/>
          <p:nvPr/>
        </p:nvSpPr>
        <p:spPr>
          <a:xfrm>
            <a:off x="940573" y="241635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" name="Google Shape;256;p26"/>
          <p:cNvSpPr txBox="1"/>
          <p:nvPr/>
        </p:nvSpPr>
        <p:spPr>
          <a:xfrm>
            <a:off x="940573" y="337243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" name="Google Shape;258;p26"/>
          <p:cNvSpPr txBox="1"/>
          <p:nvPr/>
        </p:nvSpPr>
        <p:spPr>
          <a:xfrm>
            <a:off x="940573" y="435285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" name="Google Shape;260;p26"/>
          <p:cNvSpPr txBox="1"/>
          <p:nvPr/>
        </p:nvSpPr>
        <p:spPr>
          <a:xfrm>
            <a:off x="940573" y="531288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" name="Google Shape;256;p26"/>
          <p:cNvSpPr txBox="1"/>
          <p:nvPr/>
        </p:nvSpPr>
        <p:spPr>
          <a:xfrm>
            <a:off x="6678277" y="245455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0" name="Google Shape;258;p26"/>
          <p:cNvSpPr txBox="1"/>
          <p:nvPr/>
        </p:nvSpPr>
        <p:spPr>
          <a:xfrm>
            <a:off x="6678277" y="343497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247;p26"/>
          <p:cNvSpPr/>
          <p:nvPr/>
        </p:nvSpPr>
        <p:spPr>
          <a:xfrm>
            <a:off x="4489795" y="2484312"/>
            <a:ext cx="3174564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/>
              <a:t>Spring Cloud </a:t>
            </a:r>
            <a:endParaRPr lang="ru-RU" sz="1600" dirty="0" smtClean="0"/>
          </a:p>
          <a:p>
            <a:pPr lvl="0" algn="ctr"/>
            <a:r>
              <a:rPr lang="en-US" sz="1600" dirty="0" err="1" smtClean="0"/>
              <a:t>OpenFeign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" name="Google Shape;248;p26"/>
          <p:cNvSpPr txBox="1"/>
          <p:nvPr/>
        </p:nvSpPr>
        <p:spPr>
          <a:xfrm>
            <a:off x="4696202" y="241872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7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250;p26"/>
          <p:cNvSpPr/>
          <p:nvPr/>
        </p:nvSpPr>
        <p:spPr>
          <a:xfrm>
            <a:off x="4489794" y="3450400"/>
            <a:ext cx="317456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/>
              <a:t>Spring Cloud </a:t>
            </a:r>
            <a:endParaRPr lang="en-US" sz="1600" dirty="0" smtClean="0"/>
          </a:p>
          <a:p>
            <a:pPr lvl="0" algn="ctr"/>
            <a:r>
              <a:rPr lang="en-US" sz="1600" dirty="0" smtClean="0"/>
              <a:t>Netflix </a:t>
            </a:r>
            <a:r>
              <a:rPr lang="en-US" sz="1600" dirty="0" err="1"/>
              <a:t>Hystrix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251;p26"/>
          <p:cNvSpPr/>
          <p:nvPr/>
        </p:nvSpPr>
        <p:spPr>
          <a:xfrm>
            <a:off x="4488579" y="4438185"/>
            <a:ext cx="317456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/>
              <a:t>Spring </a:t>
            </a:r>
            <a:r>
              <a:rPr lang="en-US" sz="1600" dirty="0" smtClean="0"/>
              <a:t>Cloud</a:t>
            </a:r>
          </a:p>
          <a:p>
            <a:pPr lvl="0" algn="ctr"/>
            <a:r>
              <a:rPr lang="en-US" sz="1600" dirty="0" smtClean="0"/>
              <a:t> </a:t>
            </a:r>
            <a:r>
              <a:rPr lang="en-US" sz="1600" dirty="0"/>
              <a:t>Netflix Dashboard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252;p26"/>
          <p:cNvSpPr/>
          <p:nvPr/>
        </p:nvSpPr>
        <p:spPr>
          <a:xfrm>
            <a:off x="4489794" y="5415430"/>
            <a:ext cx="3174565" cy="83903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/>
              <a:t>             </a:t>
            </a:r>
            <a:r>
              <a:rPr lang="en-US" sz="1600" dirty="0" smtClean="0"/>
              <a:t>Spring </a:t>
            </a:r>
            <a:r>
              <a:rPr lang="en-US" sz="1600" dirty="0"/>
              <a:t>Integration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253;p26"/>
          <p:cNvSpPr/>
          <p:nvPr/>
        </p:nvSpPr>
        <p:spPr>
          <a:xfrm>
            <a:off x="8246577" y="1532038"/>
            <a:ext cx="3174565" cy="848552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/>
              <a:t>         Spring </a:t>
            </a:r>
            <a:r>
              <a:rPr lang="en-US" sz="1600" dirty="0" err="1"/>
              <a:t>OpenAPI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254;p26"/>
          <p:cNvSpPr txBox="1"/>
          <p:nvPr/>
        </p:nvSpPr>
        <p:spPr>
          <a:xfrm>
            <a:off x="4696202" y="338750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8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9" name="Google Shape;256;p26"/>
          <p:cNvSpPr txBox="1"/>
          <p:nvPr/>
        </p:nvSpPr>
        <p:spPr>
          <a:xfrm>
            <a:off x="4694987" y="435801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9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0" name="Google Shape;258;p26"/>
          <p:cNvSpPr txBox="1"/>
          <p:nvPr/>
        </p:nvSpPr>
        <p:spPr>
          <a:xfrm>
            <a:off x="4757809" y="532187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10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1" name="Google Shape;260;p26"/>
          <p:cNvSpPr txBox="1"/>
          <p:nvPr/>
        </p:nvSpPr>
        <p:spPr>
          <a:xfrm>
            <a:off x="8452985" y="148142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2" name="Google Shape;247;p26"/>
          <p:cNvSpPr/>
          <p:nvPr/>
        </p:nvSpPr>
        <p:spPr>
          <a:xfrm>
            <a:off x="8246578" y="2502205"/>
            <a:ext cx="3174564" cy="824045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/>
              <a:t>        Spring Testing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248;p26"/>
          <p:cNvSpPr txBox="1"/>
          <p:nvPr/>
        </p:nvSpPr>
        <p:spPr>
          <a:xfrm>
            <a:off x="8452985" y="246739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r>
              <a:rPr lang="ru-RU" sz="5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4" name="Google Shape;250;p26"/>
          <p:cNvSpPr/>
          <p:nvPr/>
        </p:nvSpPr>
        <p:spPr>
          <a:xfrm>
            <a:off x="8249006" y="3517011"/>
            <a:ext cx="3174565" cy="77052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/>
              <a:t>        </a:t>
            </a:r>
            <a:r>
              <a:rPr lang="en-US" sz="1600" dirty="0" err="1" smtClean="0"/>
              <a:t>ModelMapper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251;p26"/>
          <p:cNvSpPr/>
          <p:nvPr/>
        </p:nvSpPr>
        <p:spPr>
          <a:xfrm>
            <a:off x="8246577" y="5425047"/>
            <a:ext cx="3174565" cy="834617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/>
              <a:t>           База данных</a:t>
            </a:r>
            <a:r>
              <a:rPr lang="en-US" sz="1600" dirty="0" smtClean="0"/>
              <a:t>:</a:t>
            </a:r>
            <a:endParaRPr lang="ru-RU" sz="1600" dirty="0" smtClean="0"/>
          </a:p>
          <a:p>
            <a:pPr lvl="0" algn="ctr"/>
            <a:r>
              <a:rPr lang="ru-RU" sz="1600" dirty="0"/>
              <a:t> </a:t>
            </a:r>
            <a:r>
              <a:rPr lang="ru-RU" sz="1600" dirty="0" smtClean="0"/>
              <a:t>            </a:t>
            </a:r>
            <a:r>
              <a:rPr lang="en-US" sz="1600" dirty="0" err="1" smtClean="0"/>
              <a:t>Postgres</a:t>
            </a:r>
            <a:r>
              <a:rPr lang="en-US" sz="1600" dirty="0" smtClean="0"/>
              <a:t>, </a:t>
            </a:r>
            <a:endParaRPr lang="ru-RU" sz="1600" dirty="0" smtClean="0"/>
          </a:p>
          <a:p>
            <a:pPr lvl="0" algn="ctr"/>
            <a:r>
              <a:rPr lang="ru-RU" sz="1600" dirty="0"/>
              <a:t> </a:t>
            </a:r>
            <a:r>
              <a:rPr lang="ru-RU" sz="1600" dirty="0" smtClean="0"/>
              <a:t>          </a:t>
            </a:r>
            <a:r>
              <a:rPr lang="en-US" sz="1600" dirty="0" smtClean="0"/>
              <a:t>H2(</a:t>
            </a:r>
            <a:r>
              <a:rPr lang="ru-RU" sz="1600" dirty="0" smtClean="0"/>
              <a:t>для тестов</a:t>
            </a:r>
            <a:r>
              <a:rPr lang="en-US" sz="1600" dirty="0" smtClean="0"/>
              <a:t>)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254;p26"/>
          <p:cNvSpPr txBox="1"/>
          <p:nvPr/>
        </p:nvSpPr>
        <p:spPr>
          <a:xfrm>
            <a:off x="8455414" y="345411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9" name="Google Shape;256;p26"/>
          <p:cNvSpPr txBox="1"/>
          <p:nvPr/>
        </p:nvSpPr>
        <p:spPr>
          <a:xfrm>
            <a:off x="8452985" y="531908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r>
              <a:rPr lang="en-US" sz="5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2" name="Google Shape;253;p26"/>
          <p:cNvSpPr/>
          <p:nvPr/>
        </p:nvSpPr>
        <p:spPr>
          <a:xfrm>
            <a:off x="4491008" y="1532038"/>
            <a:ext cx="317456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600" dirty="0" err="1"/>
              <a:t>Thymeleaf</a:t>
            </a:r>
            <a:endParaRPr lang="en-US" sz="1600" dirty="0"/>
          </a:p>
        </p:txBody>
      </p:sp>
      <p:sp>
        <p:nvSpPr>
          <p:cNvPr id="73" name="Google Shape;260;p26"/>
          <p:cNvSpPr txBox="1"/>
          <p:nvPr/>
        </p:nvSpPr>
        <p:spPr>
          <a:xfrm>
            <a:off x="4697416" y="144562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6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4" name="Google Shape;251;p26"/>
          <p:cNvSpPr/>
          <p:nvPr/>
        </p:nvSpPr>
        <p:spPr>
          <a:xfrm>
            <a:off x="8246577" y="4450638"/>
            <a:ext cx="3174565" cy="8416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/>
              <a:t>           </a:t>
            </a:r>
            <a:r>
              <a:rPr lang="en-US" sz="1600" dirty="0" smtClean="0"/>
              <a:t>Lombok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256;p26"/>
          <p:cNvSpPr txBox="1"/>
          <p:nvPr/>
        </p:nvSpPr>
        <p:spPr>
          <a:xfrm>
            <a:off x="8452985" y="437035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Главное меню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780" y="1309100"/>
            <a:ext cx="9236372" cy="51796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Hystrix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dashboard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908" y="1125711"/>
            <a:ext cx="10095833" cy="561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273825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2194</TotalTime>
  <Words>368</Words>
  <Application>Microsoft Office PowerPoint</Application>
  <PresentationFormat>Широкоэкранный</PresentationFormat>
  <Paragraphs>138</Paragraphs>
  <Slides>22</Slides>
  <Notes>22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9" baseType="lpstr">
      <vt:lpstr>Arial</vt:lpstr>
      <vt:lpstr>Times New Roman</vt:lpstr>
      <vt:lpstr>Roboto</vt:lpstr>
      <vt:lpstr>Avenir</vt:lpstr>
      <vt:lpstr>Calibri</vt:lpstr>
      <vt:lpstr>Noto Sans Symbols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Konovalov Vadim</dc:creator>
  <cp:lastModifiedBy>Konovalov Vadim</cp:lastModifiedBy>
  <cp:revision>34</cp:revision>
  <dcterms:modified xsi:type="dcterms:W3CDTF">2022-03-03T06:29:45Z</dcterms:modified>
</cp:coreProperties>
</file>